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9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10.png" ContentType="image/png"/>
  <Override PartName="/ppt/media/image4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6.png" ContentType="image/png"/>
  <Override PartName="/ppt/media/image11.png" ContentType="image/png"/>
  <Override PartName="/ppt/media/image3.jpeg" ContentType="image/jpeg"/>
  <Override PartName="/ppt/media/image1.png" ContentType="image/png"/>
  <Override PartName="/ppt/media/image5.png" ContentType="image/png"/>
  <Override PartName="/ppt/media/image9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720262" cy="6480175"/>
  <p:notesSz cx="6858000" cy="96377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charts/chart1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sécurité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cat>
            <c:strRef>
              <c:f>categories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22300</c:v>
                </c:pt>
                <c:pt idx="1">
                  <c:v>24500</c:v>
                </c:pt>
                <c:pt idx="2">
                  <c:v>84400</c:v>
                </c:pt>
                <c:pt idx="3">
                  <c:v>112000</c:v>
                </c:pt>
                <c:pt idx="4">
                  <c:v>147650</c:v>
                </c:pt>
                <c:pt idx="5">
                  <c:v>37000</c:v>
                </c:pt>
                <c:pt idx="6">
                  <c:v>70000</c:v>
                </c:pt>
                <c:pt idx="7">
                  <c:v>309850</c:v>
                </c:pt>
                <c:pt idx="8">
                  <c:v>234506</c:v>
                </c:pt>
                <c:pt idx="9">
                  <c:v>48614</c:v>
                </c:pt>
                <c:pt idx="10">
                  <c:v>47492</c:v>
                </c:pt>
                <c:pt idx="11">
                  <c:v>53785</c:v>
                </c:pt>
                <c:pt idx="12">
                  <c:v>83432</c:v>
                </c:pt>
                <c:pt idx="13">
                  <c:v>60297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environnement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cat>
            <c:strRef>
              <c:f>categories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4"/>
                <c:pt idx="0">
                  <c:v>8900</c:v>
                </c:pt>
                <c:pt idx="1">
                  <c:v>9800</c:v>
                </c:pt>
                <c:pt idx="2">
                  <c:v>24600</c:v>
                </c:pt>
                <c:pt idx="3">
                  <c:v>48500</c:v>
                </c:pt>
                <c:pt idx="4">
                  <c:v>74000</c:v>
                </c:pt>
                <c:pt idx="5">
                  <c:v>18900</c:v>
                </c:pt>
                <c:pt idx="6">
                  <c:v>15000</c:v>
                </c:pt>
                <c:pt idx="7">
                  <c:v>167200</c:v>
                </c:pt>
                <c:pt idx="8">
                  <c:v>5400</c:v>
                </c:pt>
                <c:pt idx="9">
                  <c:v>21700</c:v>
                </c:pt>
                <c:pt idx="10">
                  <c:v>6142</c:v>
                </c:pt>
                <c:pt idx="11">
                  <c:v>3896</c:v>
                </c:pt>
                <c:pt idx="12">
                  <c:v>4100</c:v>
                </c:pt>
                <c:pt idx="13">
                  <c:v>4010</c:v>
                </c:pt>
              </c:numCache>
            </c:numRef>
          </c:val>
        </c:ser>
        <c:gapWidth val="150"/>
        <c:axId val="5627"/>
        <c:axId val="15683"/>
      </c:barChart>
      <c:catAx>
        <c:axId val="562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5683"/>
        <c:crossesAt val="0"/>
        <c:auto val="1"/>
        <c:lblAlgn val="ctr"/>
        <c:lblOffset val="100"/>
      </c:catAx>
      <c:valAx>
        <c:axId val="15683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5627"/>
        <c:crossesAt val="0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Cliquez pour modifier le format des notes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&lt;en-tête&gt;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r-FR"/>
              <a:t>&lt;date/heure&gt;</a:t>
            </a:r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r-FR"/>
              <a:t>&lt;pied de page&gt;</a:t>
            </a:r>
            <a:endParaRPr/>
          </a:p>
        </p:txBody>
      </p:sp>
      <p:sp>
        <p:nvSpPr>
          <p:cNvPr id="4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6A264A7B-6F5D-4626-8068-9EB1364ABB59}" type="slidenum">
              <a:rPr lang="fr-FR"/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191240" y="925920"/>
            <a:ext cx="4474440" cy="333432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round/>
          </a:ln>
        </p:spPr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060920" y="4585320"/>
            <a:ext cx="4739760" cy="433548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191240" y="925920"/>
            <a:ext cx="4474440" cy="333432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round/>
          </a:ln>
        </p:spPr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060920" y="4585320"/>
            <a:ext cx="4739760" cy="433548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191240" y="925920"/>
            <a:ext cx="4474440" cy="333432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round/>
          </a:ln>
        </p:spPr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060920" y="4585320"/>
            <a:ext cx="4739760" cy="433548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86000" y="258480"/>
            <a:ext cx="8747640" cy="108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86000" y="1516320"/>
            <a:ext cx="8747640" cy="1792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86000" y="3479040"/>
            <a:ext cx="8747640" cy="1792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86000" y="258480"/>
            <a:ext cx="8747640" cy="108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86000" y="1516320"/>
            <a:ext cx="4268520" cy="1792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968000" y="1516320"/>
            <a:ext cx="4268520" cy="1792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968000" y="3479040"/>
            <a:ext cx="4268520" cy="1792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86000" y="3479040"/>
            <a:ext cx="4268520" cy="1792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86000" y="258480"/>
            <a:ext cx="8747640" cy="108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86000" y="1516320"/>
            <a:ext cx="4268520" cy="1792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968000" y="1516320"/>
            <a:ext cx="4268520" cy="1792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978880" y="3479040"/>
            <a:ext cx="2246400" cy="1792080"/>
          </a:xfrm>
          <a:prstGeom prst="rect">
            <a:avLst/>
          </a:prstGeom>
          <a:ln>
            <a:noFill/>
          </a:ln>
        </p:spPr>
      </p:pic>
      <p:pic>
        <p:nvPicPr>
          <p:cNvPr descr="" id="3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96880" y="3479040"/>
            <a:ext cx="2246400" cy="1792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86000" y="258480"/>
            <a:ext cx="8747640" cy="108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86000" y="1516320"/>
            <a:ext cx="8747640" cy="37584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86000" y="258480"/>
            <a:ext cx="8747640" cy="108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86000" y="1516320"/>
            <a:ext cx="8747640" cy="3758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86000" y="258480"/>
            <a:ext cx="8747640" cy="108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86000" y="1516320"/>
            <a:ext cx="4268520" cy="3758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968000" y="1516320"/>
            <a:ext cx="4268520" cy="3758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86000" y="258480"/>
            <a:ext cx="8747640" cy="108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86000" y="258480"/>
            <a:ext cx="8747640" cy="5015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86000" y="258480"/>
            <a:ext cx="8747640" cy="108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86000" y="1516320"/>
            <a:ext cx="4268520" cy="1792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86000" y="3479040"/>
            <a:ext cx="4268520" cy="1792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968000" y="1516320"/>
            <a:ext cx="4268520" cy="3758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86000" y="258480"/>
            <a:ext cx="8747640" cy="108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86000" y="1516320"/>
            <a:ext cx="4268520" cy="37580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68000" y="1516320"/>
            <a:ext cx="4268520" cy="1792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968000" y="3479040"/>
            <a:ext cx="4268520" cy="1792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86000" y="258480"/>
            <a:ext cx="8747640" cy="108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86000" y="1516320"/>
            <a:ext cx="4268520" cy="1792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968000" y="1516320"/>
            <a:ext cx="4268520" cy="1792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86000" y="3479040"/>
            <a:ext cx="8747280" cy="1792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737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698760" y="6065640"/>
            <a:ext cx="9019440" cy="81360"/>
          </a:xfrm>
          <a:prstGeom prst="rect">
            <a:avLst/>
          </a:prstGeom>
          <a:solidFill>
            <a:srgbClr val="ff9966"/>
          </a:solidFill>
          <a:ln>
            <a:noFill/>
          </a:ln>
        </p:spPr>
      </p:sp>
      <p:sp>
        <p:nvSpPr>
          <p:cNvPr id="1" name="CustomShape 2"/>
          <p:cNvSpPr/>
          <p:nvPr/>
        </p:nvSpPr>
        <p:spPr>
          <a:xfrm>
            <a:off x="1916280" y="6247800"/>
            <a:ext cx="7801560" cy="81360"/>
          </a:xfrm>
          <a:prstGeom prst="rect">
            <a:avLst/>
          </a:prstGeom>
          <a:solidFill>
            <a:srgbClr val="ff9966"/>
          </a:solidFill>
          <a:ln>
            <a:noFill/>
          </a:ln>
        </p:spPr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86000" y="258480"/>
            <a:ext cx="8747640" cy="108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86000" y="1516320"/>
            <a:ext cx="8747640" cy="37580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714240" y="173160"/>
            <a:ext cx="8299080" cy="121824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i="1" lang="fr-FR" sz="4000">
                <a:solidFill>
                  <a:srgbClr val="ff9966"/>
                </a:solidFill>
                <a:latin typeface="Arial"/>
                <a:ea typeface="msmincho"/>
              </a:rPr>
              <a:t>Commission de suivi de site  </a:t>
            </a:r>
            <a:endParaRPr/>
          </a:p>
          <a:p>
            <a:pPr>
              <a:lnSpc>
                <a:spcPct val="100000"/>
              </a:lnSpc>
            </a:pPr>
            <a:r>
              <a:rPr b="1" i="1" lang="fr-FR" sz="4000">
                <a:solidFill>
                  <a:srgbClr val="ff9966"/>
                </a:solidFill>
                <a:latin typeface="Arial"/>
                <a:ea typeface="msmincho"/>
              </a:rPr>
              <a:t>14 MARS 2018                    </a:t>
            </a:r>
            <a:endParaRPr/>
          </a:p>
        </p:txBody>
      </p:sp>
      <p:pic>
        <p:nvPicPr>
          <p:cNvPr descr="" id="44" name="Espace réservé pour une image  2"/>
          <p:cNvPicPr/>
          <p:nvPr/>
        </p:nvPicPr>
        <p:blipFill>
          <a:blip r:embed="rId1"/>
          <a:stretch>
            <a:fillRect/>
          </a:stretch>
        </p:blipFill>
        <p:spPr>
          <a:xfrm>
            <a:off x="360000" y="1620000"/>
            <a:ext cx="4486320" cy="3634200"/>
          </a:xfrm>
          <a:prstGeom prst="rect">
            <a:avLst/>
          </a:prstGeom>
          <a:ln>
            <a:noFill/>
          </a:ln>
        </p:spPr>
      </p:pic>
      <p:pic>
        <p:nvPicPr>
          <p:cNvPr descr="" id="45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20000" y="2880000"/>
            <a:ext cx="4147560" cy="907560"/>
          </a:xfrm>
          <a:prstGeom prst="rect">
            <a:avLst/>
          </a:prstGeom>
          <a:ln>
            <a:noFill/>
          </a:ln>
        </p:spPr>
      </p:pic>
      <p:sp>
        <p:nvSpPr>
          <p:cNvPr id="46" name="CustomShape 2"/>
          <p:cNvSpPr/>
          <p:nvPr/>
        </p:nvSpPr>
        <p:spPr>
          <a:xfrm>
            <a:off x="9171000" y="5534640"/>
            <a:ext cx="394560" cy="363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>
                <a:solidFill>
                  <a:srgbClr val="ff9966"/>
                </a:solidFill>
                <a:latin typeface="Calibri"/>
                <a:ea typeface="DejaVu Sans"/>
              </a:rPr>
              <a:t>1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714240" y="241920"/>
            <a:ext cx="8299080" cy="108108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i="1" lang="fr-FR" sz="4000">
                <a:solidFill>
                  <a:srgbClr val="ff9966"/>
                </a:solidFill>
                <a:latin typeface="Arial"/>
                <a:ea typeface="msmincho"/>
              </a:rPr>
              <a:t>Remerciements:</a:t>
            </a:r>
            <a:endParaRPr/>
          </a:p>
        </p:txBody>
      </p:sp>
      <p:sp>
        <p:nvSpPr>
          <p:cNvPr id="79" name="CustomShape 2"/>
          <p:cNvSpPr/>
          <p:nvPr/>
        </p:nvSpPr>
        <p:spPr>
          <a:xfrm>
            <a:off x="714240" y="1965600"/>
            <a:ext cx="8535960" cy="247536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/>
          <a:p>
            <a:pPr algn="ctr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4000">
                <a:solidFill>
                  <a:srgbClr val="e6e6e6"/>
                </a:solidFill>
                <a:latin typeface="Times New Roman"/>
                <a:ea typeface="Arial Unicode MS"/>
              </a:rPr>
              <a:t>Nous remercions tous les acteurs du quotidien qui nous accompagnent dans notre démarche.</a:t>
            </a:r>
            <a:endParaRPr/>
          </a:p>
        </p:txBody>
      </p:sp>
      <p:pic>
        <p:nvPicPr>
          <p:cNvPr descr="" id="80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300720" y="180000"/>
            <a:ext cx="3247560" cy="718560"/>
          </a:xfrm>
          <a:prstGeom prst="rect">
            <a:avLst/>
          </a:prstGeom>
          <a:ln>
            <a:noFill/>
          </a:ln>
        </p:spPr>
      </p:pic>
      <p:sp>
        <p:nvSpPr>
          <p:cNvPr id="81" name="CustomShape 3"/>
          <p:cNvSpPr/>
          <p:nvPr/>
        </p:nvSpPr>
        <p:spPr>
          <a:xfrm>
            <a:off x="9250920" y="5544360"/>
            <a:ext cx="411480" cy="363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>
                <a:solidFill>
                  <a:srgbClr val="ff9966"/>
                </a:solidFill>
                <a:latin typeface="Calibri"/>
                <a:ea typeface="DejaVu Sans"/>
              </a:rPr>
              <a:t>10</a:t>
            </a:r>
            <a:endParaRPr/>
          </a:p>
        </p:txBody>
      </p:sp>
    </p:spTree>
  </p:cSld>
  <p:timing>
    <p:tnLst>
      <p:par>
        <p:cTn dur="indefinite" id="19" nodeType="tmRoot" restart="never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40000" y="357840"/>
            <a:ext cx="8458560" cy="108108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i="1" lang="fr-FR" sz="4000">
                <a:solidFill>
                  <a:srgbClr val="ff9966"/>
                </a:solidFill>
                <a:latin typeface="Arial"/>
                <a:ea typeface="msmincho"/>
              </a:rPr>
              <a:t>Bilan 2017</a:t>
            </a:r>
            <a:endParaRPr/>
          </a:p>
        </p:txBody>
      </p:sp>
      <p:sp>
        <p:nvSpPr>
          <p:cNvPr id="48" name="CustomShape 2"/>
          <p:cNvSpPr/>
          <p:nvPr/>
        </p:nvSpPr>
        <p:spPr>
          <a:xfrm>
            <a:off x="540000" y="1906200"/>
            <a:ext cx="8682480" cy="408132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800">
                <a:solidFill>
                  <a:srgbClr val="e6e6e6"/>
                </a:solidFill>
                <a:latin typeface="Times New Roman"/>
                <a:ea typeface="Arial Unicode MS"/>
              </a:rPr>
              <a:t>Gestion du retour d'expérience, accident ou presqu'accident: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800">
                <a:solidFill>
                  <a:srgbClr val="e6e6e6"/>
                </a:solidFill>
                <a:latin typeface="Times New Roman"/>
                <a:ea typeface="Arial Unicode MS"/>
              </a:rPr>
              <a:t>0 accident (avec ou sans arrêt de travail) sur le site.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800">
                <a:solidFill>
                  <a:srgbClr val="e6e6e6"/>
                </a:solidFill>
                <a:latin typeface="Times New Roman"/>
                <a:ea typeface="Arial Unicode MS"/>
              </a:rPr>
              <a:t>Bilan des réclamations/constats/suggestions sécurité: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800">
                <a:solidFill>
                  <a:srgbClr val="e6e6e6"/>
                </a:solidFill>
                <a:latin typeface="Times New Roman"/>
                <a:ea typeface="Arial Unicode MS"/>
              </a:rPr>
              <a:t>100% des actions demandées ont été réalisées et clôturées.</a:t>
            </a:r>
            <a:endParaRPr/>
          </a:p>
        </p:txBody>
      </p:sp>
      <p:pic>
        <p:nvPicPr>
          <p:cNvPr descr="" id="49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300000" y="180000"/>
            <a:ext cx="3247560" cy="718560"/>
          </a:xfrm>
          <a:prstGeom prst="rect">
            <a:avLst/>
          </a:prstGeom>
          <a:ln>
            <a:noFill/>
          </a:ln>
        </p:spPr>
      </p:pic>
      <p:sp>
        <p:nvSpPr>
          <p:cNvPr id="50" name="CustomShape 3"/>
          <p:cNvSpPr/>
          <p:nvPr/>
        </p:nvSpPr>
        <p:spPr>
          <a:xfrm>
            <a:off x="9182880" y="5544360"/>
            <a:ext cx="295920" cy="363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>
                <a:solidFill>
                  <a:srgbClr val="ff9966"/>
                </a:solidFill>
                <a:latin typeface="Calibri"/>
                <a:ea typeface="DejaVu Sans"/>
              </a:rPr>
              <a:t>2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86000" y="258480"/>
            <a:ext cx="8746200" cy="108036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b="1" lang="fr-FR" sz="4000">
                <a:solidFill>
                  <a:srgbClr val="ff9966"/>
                </a:solidFill>
                <a:latin typeface="Times New Roman"/>
                <a:ea typeface="msmincho"/>
              </a:rPr>
              <a:t>Risques chroniques</a:t>
            </a:r>
            <a:endParaRPr/>
          </a:p>
        </p:txBody>
      </p:sp>
      <p:sp>
        <p:nvSpPr>
          <p:cNvPr id="52" name="CustomShape 2"/>
          <p:cNvSpPr/>
          <p:nvPr/>
        </p:nvSpPr>
        <p:spPr>
          <a:xfrm>
            <a:off x="486000" y="1516320"/>
            <a:ext cx="8746200" cy="427536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3200">
                <a:solidFill>
                  <a:srgbClr val="e6e6e6"/>
                </a:solidFill>
                <a:latin typeface="Arial"/>
                <a:ea typeface="Arial Unicode MS"/>
              </a:rPr>
              <a:t>Rejets d’eau : Non Concerné (néant)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3200">
                <a:solidFill>
                  <a:srgbClr val="e6e6e6"/>
                </a:solidFill>
                <a:latin typeface="Arial"/>
                <a:ea typeface="Arial Unicode MS"/>
              </a:rPr>
              <a:t>Rejets air : Non Concerné (néant)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3200">
                <a:solidFill>
                  <a:srgbClr val="e6e6e6"/>
                </a:solidFill>
                <a:latin typeface="Arial"/>
                <a:ea typeface="Arial Unicode MS"/>
              </a:rPr>
              <a:t>Rejets sol : Non concerné (néant)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e6e6e6"/>
                </a:solidFill>
                <a:latin typeface="Arial"/>
                <a:ea typeface="Arial Unicode MS"/>
              </a:rPr>
              <a:t>Spécificité du site : de par l’activité de stockage simple sans transformation.</a:t>
            </a:r>
            <a:endParaRPr/>
          </a:p>
        </p:txBody>
      </p:sp>
      <p:sp>
        <p:nvSpPr>
          <p:cNvPr id="53" name="CustomShape 3"/>
          <p:cNvSpPr/>
          <p:nvPr/>
        </p:nvSpPr>
        <p:spPr>
          <a:xfrm>
            <a:off x="9182880" y="5544360"/>
            <a:ext cx="295920" cy="363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>
                <a:solidFill>
                  <a:srgbClr val="ff9966"/>
                </a:solidFill>
                <a:latin typeface="Calibri"/>
                <a:ea typeface="DejaVu Sans"/>
              </a:rPr>
              <a:t>3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539640" y="-45720"/>
            <a:ext cx="8293320" cy="108108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i="1" lang="fr-FR" sz="2800">
                <a:solidFill>
                  <a:srgbClr val="ff9966"/>
                </a:solidFill>
                <a:latin typeface="Arial"/>
                <a:ea typeface="msmincho"/>
              </a:rPr>
              <a:t>Investissements 2017 :</a:t>
            </a:r>
            <a:endParaRPr/>
          </a:p>
        </p:txBody>
      </p:sp>
      <p:pic>
        <p:nvPicPr>
          <p:cNvPr descr="" id="55" name="Image 4"/>
          <p:cNvPicPr/>
          <p:nvPr/>
        </p:nvPicPr>
        <p:blipFill>
          <a:blip r:embed="rId1"/>
          <a:stretch>
            <a:fillRect/>
          </a:stretch>
        </p:blipFill>
        <p:spPr>
          <a:xfrm>
            <a:off x="6300360" y="180000"/>
            <a:ext cx="3247560" cy="718560"/>
          </a:xfrm>
          <a:prstGeom prst="rect">
            <a:avLst/>
          </a:prstGeom>
          <a:ln>
            <a:noFill/>
          </a:ln>
        </p:spPr>
      </p:pic>
      <p:sp>
        <p:nvSpPr>
          <p:cNvPr id="56" name="CustomShape 2"/>
          <p:cNvSpPr/>
          <p:nvPr/>
        </p:nvSpPr>
        <p:spPr>
          <a:xfrm>
            <a:off x="69120" y="1630440"/>
            <a:ext cx="9289800" cy="345564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/>
          <a:p>
            <a:pPr algn="just">
              <a:lnSpc>
                <a:spcPct val="100000"/>
              </a:lnSpc>
            </a:pPr>
            <a:r>
              <a:rPr lang="fr-FR" sz="2800">
                <a:solidFill>
                  <a:srgbClr val="e6e6e6"/>
                </a:solidFill>
                <a:latin typeface="Times New Roman"/>
                <a:ea typeface="msmincho"/>
              </a:rPr>
              <a:t>Dont :</a:t>
            </a:r>
            <a:endParaRPr/>
          </a:p>
          <a:p>
            <a:pPr algn="just" lvl="1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800">
                <a:solidFill>
                  <a:srgbClr val="e6e6e6"/>
                </a:solidFill>
                <a:latin typeface="Times New Roman"/>
                <a:ea typeface="msmincho"/>
              </a:rPr>
              <a:t>Travaux sur bac (barémage et inspection travaux : 43 949 €</a:t>
            </a:r>
            <a:endParaRPr/>
          </a:p>
          <a:p>
            <a:pPr algn="just" lvl="1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800">
                <a:solidFill>
                  <a:srgbClr val="e6e6e6"/>
                </a:solidFill>
                <a:latin typeface="Times New Roman"/>
                <a:ea typeface="msmincho"/>
              </a:rPr>
              <a:t>Maintenance des cuvettes de rétention : 6 700 €</a:t>
            </a:r>
            <a:endParaRPr/>
          </a:p>
          <a:p>
            <a:pPr algn="just" lvl="1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800">
                <a:solidFill>
                  <a:srgbClr val="e6e6e6"/>
                </a:solidFill>
                <a:latin typeface="Times New Roman"/>
                <a:ea typeface="msmincho"/>
              </a:rPr>
              <a:t>Travaux sur réseau incendie : 9 378 €</a:t>
            </a:r>
            <a:endParaRPr/>
          </a:p>
          <a:p>
            <a:pPr algn="just" lvl="1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800">
                <a:solidFill>
                  <a:srgbClr val="e6e6e6"/>
                </a:solidFill>
                <a:latin typeface="Times New Roman"/>
                <a:ea typeface="msmincho"/>
              </a:rPr>
              <a:t>Formation :  270 €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fr-FR" sz="2600">
                <a:solidFill>
                  <a:srgbClr val="e6e6e6"/>
                </a:solidFill>
                <a:latin typeface="Times New Roman"/>
                <a:ea typeface="msmincho"/>
              </a:rPr>
              <a:t>TOTAL : 60 297 €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57" name="CustomShape 3"/>
          <p:cNvSpPr/>
          <p:nvPr/>
        </p:nvSpPr>
        <p:spPr>
          <a:xfrm>
            <a:off x="9211320" y="5544360"/>
            <a:ext cx="295920" cy="363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>
                <a:solidFill>
                  <a:srgbClr val="ff9966"/>
                </a:solidFill>
                <a:latin typeface="Calibri"/>
                <a:ea typeface="DejaVu Sans"/>
              </a:rPr>
              <a:t>4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539640" y="-45720"/>
            <a:ext cx="8293320" cy="108108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i="1" lang="fr-FR" sz="2800">
                <a:solidFill>
                  <a:srgbClr val="ff9966"/>
                </a:solidFill>
                <a:latin typeface="Arial"/>
                <a:ea typeface="msmincho"/>
              </a:rPr>
              <a:t>Investissements 2017 :</a:t>
            </a:r>
            <a:endParaRPr/>
          </a:p>
        </p:txBody>
      </p:sp>
      <p:pic>
        <p:nvPicPr>
          <p:cNvPr descr="" id="59" name="Image 4"/>
          <p:cNvPicPr/>
          <p:nvPr/>
        </p:nvPicPr>
        <p:blipFill>
          <a:blip r:embed="rId1"/>
          <a:stretch>
            <a:fillRect/>
          </a:stretch>
        </p:blipFill>
        <p:spPr>
          <a:xfrm>
            <a:off x="6300360" y="180000"/>
            <a:ext cx="3247560" cy="718560"/>
          </a:xfrm>
          <a:prstGeom prst="rect">
            <a:avLst/>
          </a:prstGeom>
          <a:ln>
            <a:noFill/>
          </a:ln>
        </p:spPr>
      </p:pic>
      <p:sp>
        <p:nvSpPr>
          <p:cNvPr id="60" name="CustomShape 2"/>
          <p:cNvSpPr/>
          <p:nvPr/>
        </p:nvSpPr>
        <p:spPr>
          <a:xfrm>
            <a:off x="429480" y="4320000"/>
            <a:ext cx="8929080" cy="147456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/>
          <a:p>
            <a:pPr algn="just" lvl="1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3200">
                <a:solidFill>
                  <a:srgbClr val="e6e6e6"/>
                </a:solidFill>
                <a:latin typeface="Times New Roman"/>
                <a:ea typeface="msmincho"/>
              </a:rPr>
              <a:t>Soit un investissement total de: 64 307€</a:t>
            </a:r>
            <a:endParaRPr/>
          </a:p>
          <a:p>
            <a:pPr algn="just" lvl="1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3200">
                <a:solidFill>
                  <a:srgbClr val="e6e6e6"/>
                </a:solidFill>
                <a:latin typeface="Times New Roman"/>
                <a:ea typeface="msmincho"/>
              </a:rPr>
              <a:t>Environnement: 4010€</a:t>
            </a:r>
            <a:endParaRPr/>
          </a:p>
          <a:p>
            <a:pPr algn="just" lvl="1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3200">
                <a:solidFill>
                  <a:srgbClr val="e6e6e6"/>
                </a:solidFill>
                <a:latin typeface="Times New Roman"/>
                <a:ea typeface="msmincho"/>
              </a:rPr>
              <a:t>Sécurité: 60 297 €</a:t>
            </a:r>
            <a:endParaRPr/>
          </a:p>
        </p:txBody>
      </p:sp>
      <p:graphicFrame>
        <p:nvGraphicFramePr>
          <p:cNvPr id="61" name="Graphique 5"/>
          <p:cNvGraphicFramePr/>
          <p:nvPr/>
        </p:nvGraphicFramePr>
        <p:xfrm>
          <a:off x="755640" y="1080000"/>
          <a:ext cx="8279640" cy="323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" name="CustomShape 3"/>
          <p:cNvSpPr/>
          <p:nvPr/>
        </p:nvSpPr>
        <p:spPr>
          <a:xfrm>
            <a:off x="9097200" y="5544360"/>
            <a:ext cx="295920" cy="363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>
                <a:solidFill>
                  <a:srgbClr val="ff9966"/>
                </a:solidFill>
                <a:latin typeface="Calibri"/>
                <a:ea typeface="DejaVu Sans"/>
              </a:rPr>
              <a:t>5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714240" y="241920"/>
            <a:ext cx="8299080" cy="108108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i="1" lang="fr-FR" sz="4000">
                <a:solidFill>
                  <a:srgbClr val="ff9966"/>
                </a:solidFill>
                <a:latin typeface="Arial"/>
                <a:ea typeface="msmincho"/>
              </a:rPr>
              <a:t>Fonctionnement:</a:t>
            </a:r>
            <a:endParaRPr/>
          </a:p>
        </p:txBody>
      </p:sp>
      <p:sp>
        <p:nvSpPr>
          <p:cNvPr id="64" name="CustomShape 2"/>
          <p:cNvSpPr/>
          <p:nvPr/>
        </p:nvSpPr>
        <p:spPr>
          <a:xfrm>
            <a:off x="903600" y="2359800"/>
            <a:ext cx="8278560" cy="366696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800">
                <a:solidFill>
                  <a:srgbClr val="e6e6e6"/>
                </a:solidFill>
                <a:latin typeface="Times New Roman"/>
                <a:ea typeface="Arial Unicode MS"/>
              </a:rPr>
              <a:t>Visite d'inspection et d’accompagnement de la DREAL: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800">
                <a:solidFill>
                  <a:srgbClr val="e6e6e6"/>
                </a:solidFill>
                <a:latin typeface="Times New Roman"/>
                <a:ea typeface="Arial Unicode MS"/>
              </a:rPr>
              <a:t>Visite le 23/03/2017 thème défense incendie et MMR</a:t>
            </a:r>
            <a:endParaRPr/>
          </a:p>
          <a:p>
            <a:pPr>
              <a:lnSpc>
                <a:spcPct val="100000"/>
              </a:lnSpc>
            </a:pPr>
            <a:r>
              <a:rPr lang="fr-FR" sz="2800">
                <a:solidFill>
                  <a:srgbClr val="e6e6e6"/>
                </a:solidFill>
                <a:latin typeface="Times New Roman"/>
                <a:ea typeface="DejaVu Sans"/>
              </a:rPr>
              <a:t>(mesure de maîtrise des risques)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800">
                <a:solidFill>
                  <a:srgbClr val="e6e6e6"/>
                </a:solidFill>
                <a:latin typeface="Times New Roman"/>
                <a:ea typeface="Arial Unicode MS"/>
              </a:rPr>
              <a:t>Visite le 21/11/2017 thème récolement à l’arrêté préfectoral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65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300000" y="180000"/>
            <a:ext cx="3247560" cy="718560"/>
          </a:xfrm>
          <a:prstGeom prst="rect">
            <a:avLst/>
          </a:prstGeom>
          <a:ln>
            <a:noFill/>
          </a:ln>
        </p:spPr>
      </p:pic>
      <p:sp>
        <p:nvSpPr>
          <p:cNvPr id="66" name="CustomShape 3"/>
          <p:cNvSpPr/>
          <p:nvPr/>
        </p:nvSpPr>
        <p:spPr>
          <a:xfrm>
            <a:off x="9182880" y="5544360"/>
            <a:ext cx="295920" cy="363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>
                <a:solidFill>
                  <a:srgbClr val="ff9966"/>
                </a:solidFill>
                <a:latin typeface="Calibri"/>
                <a:ea typeface="DejaVu Sans"/>
              </a:rPr>
              <a:t>6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714240" y="241920"/>
            <a:ext cx="8299080" cy="108108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i="1" lang="fr-FR" sz="4000">
                <a:solidFill>
                  <a:srgbClr val="ff9966"/>
                </a:solidFill>
                <a:latin typeface="Arial"/>
                <a:ea typeface="msmincho"/>
              </a:rPr>
              <a:t>Fonctionnement :</a:t>
            </a:r>
            <a:endParaRPr/>
          </a:p>
        </p:txBody>
      </p:sp>
      <p:sp>
        <p:nvSpPr>
          <p:cNvPr id="68" name="CustomShape 2"/>
          <p:cNvSpPr/>
          <p:nvPr/>
        </p:nvSpPr>
        <p:spPr>
          <a:xfrm>
            <a:off x="720000" y="1502640"/>
            <a:ext cx="8278560" cy="366696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3200">
                <a:solidFill>
                  <a:srgbClr val="e6e6e6"/>
                </a:solidFill>
                <a:latin typeface="Times New Roman"/>
                <a:ea typeface="Arial Unicode MS"/>
              </a:rPr>
              <a:t>Mise à niveau Etude de dangers (en attente du donnée acte dreal)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3200">
                <a:solidFill>
                  <a:srgbClr val="e6e6e6"/>
                </a:solidFill>
                <a:latin typeface="Times New Roman"/>
                <a:ea typeface="Arial Unicode MS"/>
              </a:rPr>
              <a:t>Inspection des bacs en et hors exploitation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3200">
                <a:solidFill>
                  <a:srgbClr val="e6e6e6"/>
                </a:solidFill>
                <a:latin typeface="Times New Roman"/>
                <a:ea typeface="Arial Unicode MS"/>
              </a:rPr>
              <a:t>Inspection des cuvettes de rétention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3200">
                <a:solidFill>
                  <a:srgbClr val="e6e6e6"/>
                </a:solidFill>
                <a:latin typeface="Times New Roman"/>
                <a:ea typeface="Arial Unicode MS"/>
              </a:rPr>
              <a:t>Veille et analyses des eaux souterraines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9" name="CustomShape 3"/>
          <p:cNvSpPr/>
          <p:nvPr/>
        </p:nvSpPr>
        <p:spPr>
          <a:xfrm>
            <a:off x="9182880" y="5472360"/>
            <a:ext cx="295920" cy="363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>
                <a:solidFill>
                  <a:srgbClr val="ff9966"/>
                </a:solidFill>
                <a:latin typeface="Calibri"/>
                <a:ea typeface="DejaVu Sans"/>
              </a:rPr>
              <a:t>7</a:t>
            </a:r>
            <a:endParaRPr/>
          </a:p>
        </p:txBody>
      </p:sp>
    </p:spTree>
  </p:cSld>
  <p:timing>
    <p:tnLst>
      <p:par>
        <p:cTn dur="indefinite" id="13" nodeType="tmRoot" restart="never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714240" y="241920"/>
            <a:ext cx="8299080" cy="108108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/>
          <a:p>
            <a:pPr>
              <a:lnSpc>
                <a:spcPct val="100000"/>
              </a:lnSpc>
            </a:pPr>
            <a:r>
              <a:rPr b="1" i="1" lang="fr-FR" sz="4000">
                <a:solidFill>
                  <a:srgbClr val="ff9966"/>
                </a:solidFill>
                <a:latin typeface="Arial"/>
                <a:ea typeface="msmincho"/>
              </a:rPr>
              <a:t>Objectifs 2018</a:t>
            </a:r>
            <a:endParaRPr/>
          </a:p>
        </p:txBody>
      </p:sp>
      <p:sp>
        <p:nvSpPr>
          <p:cNvPr id="71" name="CustomShape 2"/>
          <p:cNvSpPr/>
          <p:nvPr/>
        </p:nvSpPr>
        <p:spPr>
          <a:xfrm>
            <a:off x="683640" y="2016000"/>
            <a:ext cx="8562240" cy="431028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800">
                <a:solidFill>
                  <a:srgbClr val="e6e6e6"/>
                </a:solidFill>
                <a:latin typeface="Times New Roman"/>
                <a:ea typeface="Arial Unicode MS"/>
              </a:rPr>
              <a:t>Inspection réglementaires des bacs en visite de routine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800">
                <a:solidFill>
                  <a:srgbClr val="e6e6e6"/>
                </a:solidFill>
                <a:latin typeface="Times New Roman"/>
                <a:ea typeface="Arial Unicode MS"/>
              </a:rPr>
              <a:t>Visite réglementaire des cuvettes de rétention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800">
                <a:solidFill>
                  <a:srgbClr val="e6e6e6"/>
                </a:solidFill>
                <a:latin typeface="Times New Roman"/>
                <a:ea typeface="Arial Unicode MS"/>
              </a:rPr>
              <a:t>Mise en place détection incendie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2800">
                <a:solidFill>
                  <a:srgbClr val="e6e6e6"/>
                </a:solidFill>
                <a:latin typeface="Times New Roman"/>
                <a:ea typeface="Arial Unicode MS"/>
              </a:rPr>
              <a:t>Inspection hors exploitation des bacs n° 23 / 24 / 33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72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300000" y="180000"/>
            <a:ext cx="3247560" cy="718560"/>
          </a:xfrm>
          <a:prstGeom prst="rect">
            <a:avLst/>
          </a:prstGeom>
          <a:ln>
            <a:noFill/>
          </a:ln>
        </p:spPr>
      </p:pic>
      <p:sp>
        <p:nvSpPr>
          <p:cNvPr id="73" name="CustomShape 3"/>
          <p:cNvSpPr/>
          <p:nvPr/>
        </p:nvSpPr>
        <p:spPr>
          <a:xfrm>
            <a:off x="9249480" y="5449680"/>
            <a:ext cx="295920" cy="363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>
                <a:solidFill>
                  <a:srgbClr val="ff9966"/>
                </a:solidFill>
                <a:latin typeface="Calibri"/>
                <a:ea typeface="DejaVu Sans"/>
              </a:rPr>
              <a:t>8</a:t>
            </a:r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714240" y="173160"/>
            <a:ext cx="8299080" cy="1218240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fr-FR" sz="4000">
                <a:solidFill>
                  <a:srgbClr val="ff9966"/>
                </a:solidFill>
                <a:latin typeface="Arial"/>
                <a:ea typeface="msmincho"/>
              </a:rPr>
              <a:t>Vos questions:</a:t>
            </a: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1332720" y="2434680"/>
            <a:ext cx="8064720" cy="1501560"/>
          </a:xfrm>
          <a:prstGeom prst="rect">
            <a:avLst/>
          </a:prstGeom>
          <a:noFill/>
          <a:ln>
            <a:noFill/>
          </a:ln>
        </p:spPr>
        <p:txBody>
          <a:bodyPr bIns="0" lIns="0" rIns="0" tIns="0"/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fr-FR" sz="3600">
                <a:solidFill>
                  <a:srgbClr val="e6e6e6"/>
                </a:solidFill>
                <a:latin typeface="Times New Roman"/>
                <a:ea typeface="Arial Unicode MS"/>
              </a:rPr>
              <a:t>Nous sommes à votre disposition pour répondre à d' éventuelles questions.</a:t>
            </a:r>
            <a:endParaRPr/>
          </a:p>
        </p:txBody>
      </p:sp>
      <p:pic>
        <p:nvPicPr>
          <p:cNvPr descr="" id="76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300360" y="180000"/>
            <a:ext cx="3247560" cy="718560"/>
          </a:xfrm>
          <a:prstGeom prst="rect">
            <a:avLst/>
          </a:prstGeom>
          <a:ln>
            <a:noFill/>
          </a:ln>
        </p:spPr>
      </p:pic>
      <p:sp>
        <p:nvSpPr>
          <p:cNvPr id="77" name="CustomShape 3"/>
          <p:cNvSpPr/>
          <p:nvPr/>
        </p:nvSpPr>
        <p:spPr>
          <a:xfrm>
            <a:off x="9249840" y="5472360"/>
            <a:ext cx="295920" cy="363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>
                <a:solidFill>
                  <a:srgbClr val="ff9966"/>
                </a:solidFill>
                <a:latin typeface="Calibri"/>
                <a:ea typeface="DejaVu Sans"/>
              </a:rPr>
              <a:t>9</a:t>
            </a:r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